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3"/>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2" r:id="rId16"/>
    <p:sldId id="310" r:id="rId17"/>
    <p:sldId id="285" r:id="rId18"/>
    <p:sldId id="286" r:id="rId19"/>
    <p:sldId id="309" r:id="rId20"/>
    <p:sldId id="308" r:id="rId21"/>
    <p:sldId id="311" r:id="rId22"/>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FFFF"/>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70235" autoAdjust="0"/>
  </p:normalViewPr>
  <p:slideViewPr>
    <p:cSldViewPr snapToGrid="0">
      <p:cViewPr varScale="1">
        <p:scale>
          <a:sx n="80" d="100"/>
          <a:sy n="80" d="100"/>
        </p:scale>
        <p:origin x="2646" y="8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2023/1/31</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また、跳躍時においても問題なく選手位置を推定できました。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選手位置を推定できなくなる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という課題が新たに見つかりました。原因として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、選手の交差が起こり、</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途切れてしまう</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で、映像間の選手の対応付けが取れなくなったこと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が考えられます。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そこで別のアプローチとして、選手の対応付けの方法を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手動から自動へと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変更して試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自動による選手の対応付けの方法について説明します。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の直線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ぶことができます。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の近い組み合わせ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から順に対応を付けていきます。</a:t>
            </a: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そして、先ほどと同様に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安定せず、選手の対応付けが上手くいかなかったことが分かりました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原因を見つけるため、一連の処理を見直したところ、カメラキャリブレーション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で誤差が生じていたことが分かりました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具体的には</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の誤差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だけありました。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本研究では、先行研究の課題であった跳躍時の推定を行うため、複数</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において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も位置を推定することができ、先行研究の課題を解決することができました。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しかし、新たな課題が見つかりました。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まず、選手が交差することで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による選手の追跡が途切れてしまうこと、そしてカメラキャリブレーションの誤差です。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中でもカメラキャリブレーションの誤差を解決すれば、自動による選手の対応付けが機能</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し、さらには推定精度の向上にもつながる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と考えています。今後はカメラキャリブレーションをより精度よく行うことを課題として取り組んでいこうと思います。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中でも</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競技</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ソフトの操作が難し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いことや、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位置を主観で決めてしまうといった課題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方法について①から⑤の順に説明します。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、一般に普及しているような性能になります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しかし、試合を撮影する前に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測定するのは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それらの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次元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位置が分かっているポイントが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続いて、映像に映る選手を検知し、その姿勢を推定するために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というライブラリを使います。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を用いることで、選手の姿勢を推定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でき</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さらに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位置を腰の位置に設定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しました。そのため、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取り出して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この後、映像間の選手の対応が必要になるので、映像の初めのフレームにおいて、目視によって同じ選手を対応付けます。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選手を通る直線を定義する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ために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を組み合わせて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、カメラから選手の腰に向かうベクトルをカメラ座標系で定義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しかし、カメラ座標系はカメラごとに存在するため、</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より</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、カメラ座標系から実空間座標系</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最近点を計算することで</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2023/1/31</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2023/1/31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2023/1/31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2023/1/31</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2023/1/31</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2023/1/31</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2023/1/31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2023/1/31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2023/1/31</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2023/1/31</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2023/1/31</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3.png"/><Relationship Id="rId7"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5" Type="http://schemas.openxmlformats.org/officeDocument/2006/relationships/image" Target="../media/image12.png"/><Relationship Id="rId10" Type="http://schemas.openxmlformats.org/officeDocument/2006/relationships/slide" Target="slide15.xml"/><Relationship Id="rId4" Type="http://schemas.openxmlformats.org/officeDocument/2006/relationships/image" Target="../media/image14.sv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18"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4.xml"/><Relationship Id="rId17" Type="http://schemas.openxmlformats.org/officeDocument/2006/relationships/slide" Target="slide17.xml"/><Relationship Id="rId2" Type="http://schemas.openxmlformats.org/officeDocument/2006/relationships/slide" Target="slide2.xml"/><Relationship Id="rId16" Type="http://schemas.openxmlformats.org/officeDocument/2006/relationships/slide" Target="slide21.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5.xml"/><Relationship Id="rId15" Type="http://schemas.openxmlformats.org/officeDocument/2006/relationships/slide" Target="slide20.xml"/><Relationship Id="rId10" Type="http://schemas.openxmlformats.org/officeDocument/2006/relationships/slide" Target="slide12.xml"/><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5.mp4"/><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8.xml"/><Relationship Id="rId18" Type="http://schemas.openxmlformats.org/officeDocument/2006/relationships/customXml" Target="../ink/ink23.xml"/><Relationship Id="rId3" Type="http://schemas.openxmlformats.org/officeDocument/2006/relationships/image" Target="../media/image23.jpg"/><Relationship Id="rId7" Type="http://schemas.openxmlformats.org/officeDocument/2006/relationships/customXml" Target="../ink/ink12.xml"/><Relationship Id="rId12" Type="http://schemas.openxmlformats.org/officeDocument/2006/relationships/customXml" Target="../ink/ink17.xml"/><Relationship Id="rId17" Type="http://schemas.openxmlformats.org/officeDocument/2006/relationships/customXml" Target="../ink/ink22.xml"/><Relationship Id="rId2" Type="http://schemas.openxmlformats.org/officeDocument/2006/relationships/image" Target="../media/image9.png"/><Relationship Id="rId16" Type="http://schemas.openxmlformats.org/officeDocument/2006/relationships/customXml" Target="../ink/ink21.xml"/><Relationship Id="rId1" Type="http://schemas.openxmlformats.org/officeDocument/2006/relationships/slideLayout" Target="../slideLayouts/slideLayout6.xml"/><Relationship Id="rId6" Type="http://schemas.openxmlformats.org/officeDocument/2006/relationships/customXml" Target="../ink/ink11.xml"/><Relationship Id="rId11" Type="http://schemas.openxmlformats.org/officeDocument/2006/relationships/customXml" Target="../ink/ink16.xml"/><Relationship Id="rId5" Type="http://schemas.openxmlformats.org/officeDocument/2006/relationships/image" Target="../media/image10.png"/><Relationship Id="rId15" Type="http://schemas.openxmlformats.org/officeDocument/2006/relationships/customXml" Target="../ink/ink20.xml"/><Relationship Id="rId10" Type="http://schemas.openxmlformats.org/officeDocument/2006/relationships/customXml" Target="../ink/ink15.xml"/><Relationship Id="rId19" Type="http://schemas.openxmlformats.org/officeDocument/2006/relationships/slide" Target="slide15.xml"/><Relationship Id="rId4" Type="http://schemas.openxmlformats.org/officeDocument/2006/relationships/customXml" Target="../ink/ink10.xml"/><Relationship Id="rId9" Type="http://schemas.openxmlformats.org/officeDocument/2006/relationships/customXml" Target="../ink/ink14.xml"/><Relationship Id="rId14" Type="http://schemas.openxmlformats.org/officeDocument/2006/relationships/customXml" Target="../ink/ink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slide" Target="slide15.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491935" cy="769441"/>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（跳躍時においても問題なく推定できた）</a:t>
            </a:r>
            <a:endParaRPr kumimoji="1" lang="en-US" altLang="ja-JP" sz="20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318122"/>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
        <p:nvSpPr>
          <p:cNvPr id="6" name="正方形/長方形 5">
            <a:hlinkClick r:id="rId9" action="ppaction://hlinksldjump"/>
            <a:extLst>
              <a:ext uri="{FF2B5EF4-FFF2-40B4-BE49-F238E27FC236}">
                <a16:creationId xmlns:a16="http://schemas.microsoft.com/office/drawing/2014/main" id="{B62EE966-35A4-973B-1869-E55CC7D45AE4}"/>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6590996"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映像間の選手の対応付け（手動）→（自動）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C3A85987-4DE7-E3F1-3008-A0F50624D89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5">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5">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5">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6676828"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380362"/>
            <a:ext cx="587693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同じ選手を通る直線の距離は近い</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→直線間距離の近い組から順に対応付ける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
        <p:nvSpPr>
          <p:cNvPr id="7" name="正方形/長方形 6">
            <a:hlinkClick r:id="rId10" action="ppaction://hlinksldjump"/>
            <a:extLst>
              <a:ext uri="{FF2B5EF4-FFF2-40B4-BE49-F238E27FC236}">
                <a16:creationId xmlns:a16="http://schemas.microsoft.com/office/drawing/2014/main" id="{1D8CA75C-868B-FFF8-E3A6-852472360DF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pic>
        <p:nvPicPr>
          <p:cNvPr id="7" name="auto">
            <a:hlinkClick r:id="" action="ppaction://media"/>
            <a:extLst>
              <a:ext uri="{FF2B5EF4-FFF2-40B4-BE49-F238E27FC236}">
                <a16:creationId xmlns:a16="http://schemas.microsoft.com/office/drawing/2014/main" id="{A5300FCC-C18E-3C98-2216-262D39FC9A9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2000" y="1183900"/>
            <a:ext cx="4572000" cy="2571750"/>
          </a:xfrm>
          <a:prstGeom prst="rect">
            <a:avLst/>
          </a:prstGeom>
        </p:spPr>
      </p:pic>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 name="正方形/長方形 4">
            <a:hlinkClick r:id="rId9" action="ppaction://hlinksldjump"/>
            <a:extLst>
              <a:ext uri="{FF2B5EF4-FFF2-40B4-BE49-F238E27FC236}">
                <a16:creationId xmlns:a16="http://schemas.microsoft.com/office/drawing/2014/main" id="{62BBBBCE-9BBA-86B5-8C64-85317672953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7"/>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video>
              <p:cMediaNode vol="80000">
                <p:cTn id="14" fill="hold" display="0">
                  <p:stCondLst>
                    <p:cond delay="indefinite"/>
                  </p:stCondLst>
                </p:cTn>
                <p:tgtEl>
                  <p:spTgt spid="7"/>
                </p:tgtEl>
              </p:cMediaNode>
            </p:video>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chemeClr val="tx1">
                    <a:lumMod val="75000"/>
                    <a:lumOff val="25000"/>
                  </a:schemeClr>
                </a:solidFill>
              </a:rPr>
              <a:t>→先行研究の課題を解決</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➁カメラキャリブレーションの誤差</a:t>
            </a:r>
            <a:endParaRPr kumimoji="1" lang="en-US" altLang="ja-JP" sz="2400" b="1" dirty="0">
              <a:solidFill>
                <a:schemeClr val="tx1">
                  <a:lumMod val="75000"/>
                  <a:lumOff val="25000"/>
                </a:schemeClr>
              </a:solidFill>
            </a:endParaRPr>
          </a:p>
        </p:txBody>
      </p:sp>
      <p:sp>
        <p:nvSpPr>
          <p:cNvPr id="6" name="正方形/長方形 5">
            <a:hlinkClick r:id="rId3" action="ppaction://hlinksldjump"/>
            <a:extLst>
              <a:ext uri="{FF2B5EF4-FFF2-40B4-BE49-F238E27FC236}">
                <a16:creationId xmlns:a16="http://schemas.microsoft.com/office/drawing/2014/main" id="{BB74CBC6-1F78-EF97-ACD4-CCEE355A84D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A2D4-DA52-88AF-762F-9A87A0F7A633}"/>
              </a:ext>
            </a:extLst>
          </p:cNvPr>
          <p:cNvSpPr>
            <a:spLocks noGrp="1"/>
          </p:cNvSpPr>
          <p:nvPr>
            <p:ph type="title"/>
          </p:nvPr>
        </p:nvSpPr>
        <p:spPr/>
        <p:txBody>
          <a:bodyPr/>
          <a:lstStyle/>
          <a:p>
            <a:r>
              <a:rPr kumimoji="1" lang="ja-JP" altLang="en-US" dirty="0"/>
              <a:t>目次</a:t>
            </a:r>
          </a:p>
        </p:txBody>
      </p:sp>
      <p:sp>
        <p:nvSpPr>
          <p:cNvPr id="3" name="日付プレースホルダー 2">
            <a:extLst>
              <a:ext uri="{FF2B5EF4-FFF2-40B4-BE49-F238E27FC236}">
                <a16:creationId xmlns:a16="http://schemas.microsoft.com/office/drawing/2014/main" id="{0C26EA33-3D88-0064-E21B-11E5416436F2}"/>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C0D8D193-9692-1547-C7D6-769C7A90854E}"/>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6" name="テキスト ボックス 5">
            <a:hlinkClick r:id="rId2" action="ppaction://hlinksldjump"/>
            <a:extLst>
              <a:ext uri="{FF2B5EF4-FFF2-40B4-BE49-F238E27FC236}">
                <a16:creationId xmlns:a16="http://schemas.microsoft.com/office/drawing/2014/main" id="{0D87102F-B98E-5E02-87AC-0A2CAF54EB47}"/>
              </a:ext>
            </a:extLst>
          </p:cNvPr>
          <p:cNvSpPr txBox="1"/>
          <p:nvPr/>
        </p:nvSpPr>
        <p:spPr>
          <a:xfrm>
            <a:off x="152396"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1. </a:t>
            </a:r>
            <a:r>
              <a:rPr lang="ja-JP" altLang="en-US" sz="2000" b="1" dirty="0">
                <a:solidFill>
                  <a:schemeClr val="tx1">
                    <a:lumMod val="75000"/>
                    <a:lumOff val="25000"/>
                  </a:schemeClr>
                </a:solidFill>
                <a:latin typeface="+mn-ea"/>
              </a:rPr>
              <a:t>研究背景</a:t>
            </a:r>
            <a:endParaRPr lang="en-US" altLang="ja-JP" sz="2000" b="1" dirty="0">
              <a:solidFill>
                <a:schemeClr val="tx1">
                  <a:lumMod val="75000"/>
                  <a:lumOff val="25000"/>
                </a:schemeClr>
              </a:solidFill>
              <a:latin typeface="+mn-ea"/>
            </a:endParaRPr>
          </a:p>
        </p:txBody>
      </p:sp>
      <p:sp>
        <p:nvSpPr>
          <p:cNvPr id="7" name="テキスト ボックス 6">
            <a:hlinkClick r:id="rId3" action="ppaction://hlinksldjump"/>
            <a:extLst>
              <a:ext uri="{FF2B5EF4-FFF2-40B4-BE49-F238E27FC236}">
                <a16:creationId xmlns:a16="http://schemas.microsoft.com/office/drawing/2014/main" id="{EAB8AE2E-A51B-BEC4-D86A-0FC327D3C953}"/>
              </a:ext>
            </a:extLst>
          </p:cNvPr>
          <p:cNvSpPr txBox="1"/>
          <p:nvPr/>
        </p:nvSpPr>
        <p:spPr>
          <a:xfrm>
            <a:off x="152396" y="144087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2. </a:t>
            </a:r>
            <a:r>
              <a:rPr lang="ja-JP" altLang="en-US" sz="2000" b="1" dirty="0">
                <a:solidFill>
                  <a:schemeClr val="tx1">
                    <a:lumMod val="75000"/>
                    <a:lumOff val="25000"/>
                  </a:schemeClr>
                </a:solidFill>
                <a:latin typeface="+mn-ea"/>
              </a:rPr>
              <a:t>研究目的・内容</a:t>
            </a:r>
            <a:endParaRPr lang="en-US" altLang="ja-JP" sz="2000" b="1" dirty="0">
              <a:solidFill>
                <a:schemeClr val="tx1">
                  <a:lumMod val="75000"/>
                  <a:lumOff val="25000"/>
                </a:schemeClr>
              </a:solidFill>
              <a:latin typeface="+mn-ea"/>
            </a:endParaRPr>
          </a:p>
        </p:txBody>
      </p:sp>
      <p:sp>
        <p:nvSpPr>
          <p:cNvPr id="8" name="テキスト ボックス 7">
            <a:hlinkClick r:id="rId4" action="ppaction://hlinksldjump"/>
            <a:extLst>
              <a:ext uri="{FF2B5EF4-FFF2-40B4-BE49-F238E27FC236}">
                <a16:creationId xmlns:a16="http://schemas.microsoft.com/office/drawing/2014/main" id="{F04767AC-323F-ADF7-6B02-D2D6395B0DE5}"/>
              </a:ext>
            </a:extLst>
          </p:cNvPr>
          <p:cNvSpPr txBox="1"/>
          <p:nvPr/>
        </p:nvSpPr>
        <p:spPr>
          <a:xfrm>
            <a:off x="400114" y="2236904"/>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3.1. </a:t>
            </a:r>
            <a:r>
              <a:rPr lang="ja-JP" altLang="en-US" sz="2000" b="1" dirty="0">
                <a:solidFill>
                  <a:schemeClr val="tx1">
                    <a:lumMod val="75000"/>
                    <a:lumOff val="25000"/>
                  </a:schemeClr>
                </a:solidFill>
                <a:latin typeface="+mn-ea"/>
              </a:rPr>
              <a:t>コートの撮影</a:t>
            </a:r>
            <a:endParaRPr lang="en-US" altLang="ja-JP" sz="2000" b="1" dirty="0">
              <a:solidFill>
                <a:schemeClr val="tx1">
                  <a:lumMod val="75000"/>
                  <a:lumOff val="25000"/>
                </a:schemeClr>
              </a:solidFill>
              <a:latin typeface="+mn-ea"/>
            </a:endParaRPr>
          </a:p>
        </p:txBody>
      </p:sp>
      <p:sp>
        <p:nvSpPr>
          <p:cNvPr id="9" name="テキスト ボックス 8">
            <a:hlinkClick r:id="rId5" action="ppaction://hlinksldjump"/>
            <a:extLst>
              <a:ext uri="{FF2B5EF4-FFF2-40B4-BE49-F238E27FC236}">
                <a16:creationId xmlns:a16="http://schemas.microsoft.com/office/drawing/2014/main" id="{C518CD27-876E-374E-7BBA-B550DF18494E}"/>
              </a:ext>
            </a:extLst>
          </p:cNvPr>
          <p:cNvSpPr txBox="1"/>
          <p:nvPr/>
        </p:nvSpPr>
        <p:spPr>
          <a:xfrm>
            <a:off x="400114" y="2633328"/>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3.2. </a:t>
            </a:r>
            <a:r>
              <a:rPr lang="ja-JP" altLang="en-US" sz="2000" b="1" dirty="0">
                <a:solidFill>
                  <a:schemeClr val="tx1">
                    <a:lumMod val="75000"/>
                    <a:lumOff val="25000"/>
                  </a:schemeClr>
                </a:solidFill>
                <a:latin typeface="+mn-ea"/>
              </a:rPr>
              <a:t>カメラキャリブレーション</a:t>
            </a:r>
            <a:endParaRPr lang="en-US" altLang="ja-JP" sz="2000" b="1" dirty="0">
              <a:solidFill>
                <a:schemeClr val="tx1">
                  <a:lumMod val="75000"/>
                  <a:lumOff val="25000"/>
                </a:schemeClr>
              </a:solidFill>
              <a:latin typeface="+mn-ea"/>
            </a:endParaRPr>
          </a:p>
        </p:txBody>
      </p:sp>
      <p:sp>
        <p:nvSpPr>
          <p:cNvPr id="10" name="テキスト ボックス 9">
            <a:hlinkClick r:id="rId6" action="ppaction://hlinksldjump"/>
            <a:extLst>
              <a:ext uri="{FF2B5EF4-FFF2-40B4-BE49-F238E27FC236}">
                <a16:creationId xmlns:a16="http://schemas.microsoft.com/office/drawing/2014/main" id="{4B917153-981C-3BD1-EB02-89172F2FC3FA}"/>
              </a:ext>
            </a:extLst>
          </p:cNvPr>
          <p:cNvSpPr txBox="1"/>
          <p:nvPr/>
        </p:nvSpPr>
        <p:spPr>
          <a:xfrm>
            <a:off x="400114" y="3029752"/>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3.3. AlphaPose</a:t>
            </a:r>
            <a:r>
              <a:rPr lang="ja-JP" altLang="en-US" sz="2000" b="1" dirty="0">
                <a:solidFill>
                  <a:schemeClr val="tx1">
                    <a:lumMod val="75000"/>
                    <a:lumOff val="25000"/>
                  </a:schemeClr>
                </a:solidFill>
                <a:latin typeface="+mn-ea"/>
              </a:rPr>
              <a:t>による姿勢推定</a:t>
            </a:r>
            <a:endParaRPr lang="en-US" altLang="ja-JP" sz="2000" b="1" dirty="0">
              <a:solidFill>
                <a:schemeClr val="tx1">
                  <a:lumMod val="75000"/>
                  <a:lumOff val="25000"/>
                </a:schemeClr>
              </a:solidFill>
              <a:latin typeface="+mn-ea"/>
            </a:endParaRPr>
          </a:p>
        </p:txBody>
      </p:sp>
      <p:sp>
        <p:nvSpPr>
          <p:cNvPr id="11" name="テキスト ボックス 10">
            <a:extLst>
              <a:ext uri="{FF2B5EF4-FFF2-40B4-BE49-F238E27FC236}">
                <a16:creationId xmlns:a16="http://schemas.microsoft.com/office/drawing/2014/main" id="{2AACCE43-BB90-C9E9-0D83-F492C6B62FE3}"/>
              </a:ext>
            </a:extLst>
          </p:cNvPr>
          <p:cNvSpPr txBox="1"/>
          <p:nvPr/>
        </p:nvSpPr>
        <p:spPr>
          <a:xfrm>
            <a:off x="152396" y="1833617"/>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 </a:t>
            </a:r>
            <a:r>
              <a:rPr lang="ja-JP" altLang="en-US" sz="2000" b="1" dirty="0">
                <a:solidFill>
                  <a:schemeClr val="tx1">
                    <a:lumMod val="75000"/>
                    <a:lumOff val="25000"/>
                  </a:schemeClr>
                </a:solidFill>
                <a:latin typeface="+mn-ea"/>
              </a:rPr>
              <a:t>選手位置の推定法①</a:t>
            </a:r>
            <a:endParaRPr lang="en-US" altLang="ja-JP" sz="2000" b="1" dirty="0">
              <a:solidFill>
                <a:schemeClr val="tx1">
                  <a:lumMod val="75000"/>
                  <a:lumOff val="25000"/>
                </a:schemeClr>
              </a:solidFill>
              <a:latin typeface="+mn-ea"/>
            </a:endParaRPr>
          </a:p>
        </p:txBody>
      </p:sp>
      <p:sp>
        <p:nvSpPr>
          <p:cNvPr id="12" name="テキスト ボックス 11">
            <a:hlinkClick r:id="rId7" action="ppaction://hlinksldjump"/>
            <a:extLst>
              <a:ext uri="{FF2B5EF4-FFF2-40B4-BE49-F238E27FC236}">
                <a16:creationId xmlns:a16="http://schemas.microsoft.com/office/drawing/2014/main" id="{7B074933-426C-9EA7-6A6A-D260C01933DB}"/>
              </a:ext>
            </a:extLst>
          </p:cNvPr>
          <p:cNvSpPr txBox="1"/>
          <p:nvPr/>
        </p:nvSpPr>
        <p:spPr>
          <a:xfrm>
            <a:off x="400114" y="3426176"/>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3.4. </a:t>
            </a:r>
            <a:r>
              <a:rPr lang="ja-JP" altLang="en-US" sz="2000" b="1" dirty="0">
                <a:solidFill>
                  <a:schemeClr val="tx1">
                    <a:lumMod val="75000"/>
                    <a:lumOff val="25000"/>
                  </a:schemeClr>
                </a:solidFill>
                <a:latin typeface="+mn-ea"/>
              </a:rPr>
              <a:t>映像間の選手対応付け（手動）</a:t>
            </a:r>
            <a:endParaRPr lang="en-US" altLang="ja-JP" sz="2000" b="1" dirty="0">
              <a:solidFill>
                <a:schemeClr val="tx1">
                  <a:lumMod val="75000"/>
                  <a:lumOff val="25000"/>
                </a:schemeClr>
              </a:solidFill>
              <a:latin typeface="+mn-ea"/>
            </a:endParaRPr>
          </a:p>
        </p:txBody>
      </p:sp>
      <p:sp>
        <p:nvSpPr>
          <p:cNvPr id="13" name="テキスト ボックス 12">
            <a:hlinkClick r:id="rId8" action="ppaction://hlinksldjump"/>
            <a:extLst>
              <a:ext uri="{FF2B5EF4-FFF2-40B4-BE49-F238E27FC236}">
                <a16:creationId xmlns:a16="http://schemas.microsoft.com/office/drawing/2014/main" id="{AF0D6C0A-1C74-1112-0A0A-4D5FEC270A22}"/>
              </a:ext>
            </a:extLst>
          </p:cNvPr>
          <p:cNvSpPr txBox="1"/>
          <p:nvPr/>
        </p:nvSpPr>
        <p:spPr>
          <a:xfrm>
            <a:off x="400114" y="3818914"/>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3.5. </a:t>
            </a:r>
            <a:r>
              <a:rPr lang="ja-JP" altLang="en-US" sz="2000" b="1" dirty="0">
                <a:solidFill>
                  <a:schemeClr val="tx1">
                    <a:lumMod val="75000"/>
                    <a:lumOff val="25000"/>
                  </a:schemeClr>
                </a:solidFill>
                <a:latin typeface="+mn-ea"/>
              </a:rPr>
              <a:t>選手の</a:t>
            </a:r>
            <a:r>
              <a:rPr lang="en-US" altLang="ja-JP" sz="2000" b="1" dirty="0">
                <a:solidFill>
                  <a:schemeClr val="tx1">
                    <a:lumMod val="75000"/>
                    <a:lumOff val="25000"/>
                  </a:schemeClr>
                </a:solidFill>
                <a:latin typeface="+mn-ea"/>
              </a:rPr>
              <a:t>3</a:t>
            </a:r>
            <a:r>
              <a:rPr lang="ja-JP" altLang="en-US" sz="2000" b="1" dirty="0">
                <a:solidFill>
                  <a:schemeClr val="tx1">
                    <a:lumMod val="75000"/>
                    <a:lumOff val="25000"/>
                  </a:schemeClr>
                </a:solidFill>
                <a:latin typeface="+mn-ea"/>
              </a:rPr>
              <a:t>次元位置推定</a:t>
            </a:r>
            <a:endParaRPr lang="en-US" altLang="ja-JP" sz="2000" b="1" dirty="0">
              <a:solidFill>
                <a:schemeClr val="tx1">
                  <a:lumMod val="75000"/>
                  <a:lumOff val="25000"/>
                </a:schemeClr>
              </a:solidFill>
              <a:latin typeface="+mn-ea"/>
            </a:endParaRPr>
          </a:p>
        </p:txBody>
      </p:sp>
      <p:sp>
        <p:nvSpPr>
          <p:cNvPr id="14" name="テキスト ボックス 13">
            <a:hlinkClick r:id="rId9" action="ppaction://hlinksldjump"/>
            <a:extLst>
              <a:ext uri="{FF2B5EF4-FFF2-40B4-BE49-F238E27FC236}">
                <a16:creationId xmlns:a16="http://schemas.microsoft.com/office/drawing/2014/main" id="{A085B1A6-B385-D41E-6679-DBEA86E2F99E}"/>
              </a:ext>
            </a:extLst>
          </p:cNvPr>
          <p:cNvSpPr txBox="1"/>
          <p:nvPr/>
        </p:nvSpPr>
        <p:spPr>
          <a:xfrm>
            <a:off x="400114" y="4215338"/>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3.6. </a:t>
            </a:r>
            <a:r>
              <a:rPr lang="ja-JP" altLang="en-US" sz="2000" b="1" dirty="0">
                <a:solidFill>
                  <a:schemeClr val="tx1">
                    <a:lumMod val="75000"/>
                    <a:lumOff val="25000"/>
                  </a:schemeClr>
                </a:solidFill>
                <a:latin typeface="+mn-ea"/>
              </a:rPr>
              <a:t>推定結果</a:t>
            </a:r>
            <a:endParaRPr lang="en-US" altLang="ja-JP" sz="2000" b="1" dirty="0">
              <a:solidFill>
                <a:schemeClr val="tx1">
                  <a:lumMod val="75000"/>
                  <a:lumOff val="25000"/>
                </a:schemeClr>
              </a:solidFill>
              <a:latin typeface="+mn-ea"/>
            </a:endParaRPr>
          </a:p>
        </p:txBody>
      </p:sp>
      <p:sp>
        <p:nvSpPr>
          <p:cNvPr id="15" name="テキスト ボックス 14">
            <a:extLst>
              <a:ext uri="{FF2B5EF4-FFF2-40B4-BE49-F238E27FC236}">
                <a16:creationId xmlns:a16="http://schemas.microsoft.com/office/drawing/2014/main" id="{E7CB0BC4-74F6-4503-0077-C9213F97E302}"/>
              </a:ext>
            </a:extLst>
          </p:cNvPr>
          <p:cNvSpPr txBox="1"/>
          <p:nvPr/>
        </p:nvSpPr>
        <p:spPr>
          <a:xfrm>
            <a:off x="152396" y="4598848"/>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4. </a:t>
            </a:r>
            <a:r>
              <a:rPr lang="ja-JP" altLang="en-US" sz="2000" b="1" dirty="0">
                <a:solidFill>
                  <a:schemeClr val="tx1">
                    <a:lumMod val="75000"/>
                    <a:lumOff val="25000"/>
                  </a:schemeClr>
                </a:solidFill>
                <a:latin typeface="+mn-ea"/>
              </a:rPr>
              <a:t>選手位置の推定法②</a:t>
            </a:r>
            <a:endParaRPr lang="en-US" altLang="ja-JP" sz="2000" b="1" dirty="0">
              <a:solidFill>
                <a:schemeClr val="tx1">
                  <a:lumMod val="75000"/>
                  <a:lumOff val="25000"/>
                </a:schemeClr>
              </a:solidFill>
              <a:latin typeface="+mn-ea"/>
            </a:endParaRPr>
          </a:p>
        </p:txBody>
      </p:sp>
      <p:sp>
        <p:nvSpPr>
          <p:cNvPr id="16" name="テキスト ボックス 15">
            <a:hlinkClick r:id="rId10" action="ppaction://hlinksldjump"/>
            <a:extLst>
              <a:ext uri="{FF2B5EF4-FFF2-40B4-BE49-F238E27FC236}">
                <a16:creationId xmlns:a16="http://schemas.microsoft.com/office/drawing/2014/main" id="{BCDEC683-9B7E-F119-F38A-E9A30390A94B}"/>
              </a:ext>
            </a:extLst>
          </p:cNvPr>
          <p:cNvSpPr txBox="1"/>
          <p:nvPr/>
        </p:nvSpPr>
        <p:spPr>
          <a:xfrm>
            <a:off x="400114" y="4995757"/>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4.1. </a:t>
            </a:r>
            <a:r>
              <a:rPr lang="ja-JP" altLang="en-US" sz="2000" b="1" dirty="0">
                <a:solidFill>
                  <a:schemeClr val="tx1">
                    <a:lumMod val="75000"/>
                    <a:lumOff val="25000"/>
                  </a:schemeClr>
                </a:solidFill>
                <a:latin typeface="+mn-ea"/>
              </a:rPr>
              <a:t>映像間の選手対応付け（自動）</a:t>
            </a:r>
            <a:endParaRPr lang="en-US" altLang="ja-JP" sz="2000" b="1" dirty="0">
              <a:solidFill>
                <a:schemeClr val="tx1">
                  <a:lumMod val="75000"/>
                  <a:lumOff val="25000"/>
                </a:schemeClr>
              </a:solidFill>
              <a:latin typeface="+mn-ea"/>
            </a:endParaRPr>
          </a:p>
        </p:txBody>
      </p:sp>
      <p:sp>
        <p:nvSpPr>
          <p:cNvPr id="17" name="テキスト ボックス 16">
            <a:hlinkClick r:id="rId11" action="ppaction://hlinksldjump"/>
            <a:extLst>
              <a:ext uri="{FF2B5EF4-FFF2-40B4-BE49-F238E27FC236}">
                <a16:creationId xmlns:a16="http://schemas.microsoft.com/office/drawing/2014/main" id="{28F38E3A-95D2-D049-7157-865167E2CB1B}"/>
              </a:ext>
            </a:extLst>
          </p:cNvPr>
          <p:cNvSpPr txBox="1"/>
          <p:nvPr/>
        </p:nvSpPr>
        <p:spPr>
          <a:xfrm>
            <a:off x="400114" y="5388010"/>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4.2. </a:t>
            </a:r>
            <a:r>
              <a:rPr lang="ja-JP" altLang="en-US" sz="2000" b="1" dirty="0">
                <a:solidFill>
                  <a:schemeClr val="tx1">
                    <a:lumMod val="75000"/>
                    <a:lumOff val="25000"/>
                  </a:schemeClr>
                </a:solidFill>
                <a:latin typeface="+mn-ea"/>
              </a:rPr>
              <a:t>推定結果</a:t>
            </a:r>
            <a:endParaRPr lang="en-US" altLang="ja-JP" sz="2000" b="1" dirty="0">
              <a:solidFill>
                <a:schemeClr val="tx1">
                  <a:lumMod val="75000"/>
                  <a:lumOff val="25000"/>
                </a:schemeClr>
              </a:solidFill>
              <a:latin typeface="+mn-ea"/>
            </a:endParaRPr>
          </a:p>
        </p:txBody>
      </p:sp>
      <p:sp>
        <p:nvSpPr>
          <p:cNvPr id="18" name="テキスト ボックス 17">
            <a:hlinkClick r:id="rId12" action="ppaction://hlinksldjump"/>
            <a:extLst>
              <a:ext uri="{FF2B5EF4-FFF2-40B4-BE49-F238E27FC236}">
                <a16:creationId xmlns:a16="http://schemas.microsoft.com/office/drawing/2014/main" id="{A5E94836-397D-6085-5905-C28009CFEC27}"/>
              </a:ext>
            </a:extLst>
          </p:cNvPr>
          <p:cNvSpPr txBox="1"/>
          <p:nvPr/>
        </p:nvSpPr>
        <p:spPr>
          <a:xfrm>
            <a:off x="152396" y="5777062"/>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5. </a:t>
            </a:r>
            <a:r>
              <a:rPr lang="ja-JP" altLang="en-US" sz="2000" b="1" dirty="0">
                <a:solidFill>
                  <a:schemeClr val="tx1">
                    <a:lumMod val="75000"/>
                    <a:lumOff val="25000"/>
                  </a:schemeClr>
                </a:solidFill>
                <a:latin typeface="+mn-ea"/>
              </a:rPr>
              <a:t>まとめ</a:t>
            </a:r>
            <a:endParaRPr lang="en-US" altLang="ja-JP" sz="2000" b="1" dirty="0">
              <a:solidFill>
                <a:schemeClr val="tx1">
                  <a:lumMod val="75000"/>
                  <a:lumOff val="25000"/>
                </a:schemeClr>
              </a:solidFill>
              <a:latin typeface="+mn-ea"/>
            </a:endParaRPr>
          </a:p>
        </p:txBody>
      </p:sp>
      <p:sp>
        <p:nvSpPr>
          <p:cNvPr id="19" name="テキスト ボックス 18">
            <a:extLst>
              <a:ext uri="{FF2B5EF4-FFF2-40B4-BE49-F238E27FC236}">
                <a16:creationId xmlns:a16="http://schemas.microsoft.com/office/drawing/2014/main" id="{42C30053-415B-5B06-B901-BFA8DEBA86E6}"/>
              </a:ext>
            </a:extLst>
          </p:cNvPr>
          <p:cNvSpPr txBox="1"/>
          <p:nvPr/>
        </p:nvSpPr>
        <p:spPr>
          <a:xfrm>
            <a:off x="4589900"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補足資料</a:t>
            </a:r>
            <a:endParaRPr lang="en-US" altLang="ja-JP" sz="2000" b="1" dirty="0">
              <a:solidFill>
                <a:schemeClr val="tx1">
                  <a:lumMod val="75000"/>
                  <a:lumOff val="25000"/>
                </a:schemeClr>
              </a:solidFill>
              <a:latin typeface="+mn-ea"/>
            </a:endParaRPr>
          </a:p>
        </p:txBody>
      </p:sp>
      <p:sp>
        <p:nvSpPr>
          <p:cNvPr id="20" name="テキスト ボックス 19">
            <a:hlinkClick r:id="rId13" action="ppaction://hlinksldjump"/>
            <a:extLst>
              <a:ext uri="{FF2B5EF4-FFF2-40B4-BE49-F238E27FC236}">
                <a16:creationId xmlns:a16="http://schemas.microsoft.com/office/drawing/2014/main" id="{C69E0B95-9B92-A9B3-18A5-C654EA79052E}"/>
              </a:ext>
            </a:extLst>
          </p:cNvPr>
          <p:cNvSpPr txBox="1"/>
          <p:nvPr/>
        </p:nvSpPr>
        <p:spPr>
          <a:xfrm>
            <a:off x="4719196" y="142059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本研究で撮影・使用した映像</a:t>
            </a:r>
            <a:endParaRPr lang="en-US" altLang="ja-JP" sz="2000" b="1" dirty="0">
              <a:solidFill>
                <a:schemeClr val="tx1">
                  <a:lumMod val="75000"/>
                  <a:lumOff val="25000"/>
                </a:schemeClr>
              </a:solidFill>
              <a:latin typeface="+mn-ea"/>
            </a:endParaRPr>
          </a:p>
        </p:txBody>
      </p:sp>
      <p:sp>
        <p:nvSpPr>
          <p:cNvPr id="21" name="テキスト ボックス 20">
            <a:hlinkClick r:id="rId14" action="ppaction://hlinksldjump"/>
            <a:extLst>
              <a:ext uri="{FF2B5EF4-FFF2-40B4-BE49-F238E27FC236}">
                <a16:creationId xmlns:a16="http://schemas.microsoft.com/office/drawing/2014/main" id="{2C5E0305-AFDE-6D06-92F7-720D3C16F78B}"/>
              </a:ext>
            </a:extLst>
          </p:cNvPr>
          <p:cNvSpPr txBox="1"/>
          <p:nvPr/>
        </p:nvSpPr>
        <p:spPr>
          <a:xfrm>
            <a:off x="4719196" y="2217127"/>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直線の最近点の求め方</a:t>
            </a:r>
            <a:endParaRPr lang="en-US" altLang="ja-JP" sz="2000" b="1" dirty="0">
              <a:solidFill>
                <a:schemeClr val="tx1">
                  <a:lumMod val="75000"/>
                  <a:lumOff val="25000"/>
                </a:schemeClr>
              </a:solidFill>
              <a:latin typeface="+mn-ea"/>
            </a:endParaRPr>
          </a:p>
        </p:txBody>
      </p:sp>
      <p:sp>
        <p:nvSpPr>
          <p:cNvPr id="22" name="テキスト ボックス 21">
            <a:hlinkClick r:id="rId15" action="ppaction://hlinksldjump"/>
            <a:extLst>
              <a:ext uri="{FF2B5EF4-FFF2-40B4-BE49-F238E27FC236}">
                <a16:creationId xmlns:a16="http://schemas.microsoft.com/office/drawing/2014/main" id="{A3E2CF8E-B14F-FC0B-EB00-5DB5DAEBD2DE}"/>
              </a:ext>
            </a:extLst>
          </p:cNvPr>
          <p:cNvSpPr txBox="1"/>
          <p:nvPr/>
        </p:nvSpPr>
        <p:spPr>
          <a:xfrm>
            <a:off x="4719196" y="2609865"/>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選手配置を知るメリット</a:t>
            </a:r>
            <a:endParaRPr lang="en-US" altLang="ja-JP" sz="2000" b="1" dirty="0">
              <a:solidFill>
                <a:schemeClr val="tx1">
                  <a:lumMod val="75000"/>
                  <a:lumOff val="25000"/>
                </a:schemeClr>
              </a:solidFill>
              <a:latin typeface="+mn-ea"/>
            </a:endParaRPr>
          </a:p>
        </p:txBody>
      </p:sp>
      <p:sp>
        <p:nvSpPr>
          <p:cNvPr id="23" name="テキスト ボックス 22">
            <a:hlinkClick r:id="rId16" action="ppaction://hlinksldjump"/>
            <a:extLst>
              <a:ext uri="{FF2B5EF4-FFF2-40B4-BE49-F238E27FC236}">
                <a16:creationId xmlns:a16="http://schemas.microsoft.com/office/drawing/2014/main" id="{AFE89177-0111-CEE1-934B-3854A210ACD6}"/>
              </a:ext>
            </a:extLst>
          </p:cNvPr>
          <p:cNvSpPr txBox="1"/>
          <p:nvPr/>
        </p:nvSpPr>
        <p:spPr>
          <a:xfrm>
            <a:off x="4706496" y="3009466"/>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跳躍時での推定結果の比較</a:t>
            </a:r>
            <a:endParaRPr lang="en-US" altLang="ja-JP" sz="2000" b="1" dirty="0">
              <a:solidFill>
                <a:schemeClr val="tx1">
                  <a:lumMod val="75000"/>
                  <a:lumOff val="25000"/>
                </a:schemeClr>
              </a:solidFill>
              <a:latin typeface="+mn-ea"/>
            </a:endParaRPr>
          </a:p>
        </p:txBody>
      </p:sp>
      <p:sp>
        <p:nvSpPr>
          <p:cNvPr id="24" name="テキスト ボックス 23">
            <a:hlinkClick r:id="rId17" action="ppaction://hlinksldjump"/>
            <a:extLst>
              <a:ext uri="{FF2B5EF4-FFF2-40B4-BE49-F238E27FC236}">
                <a16:creationId xmlns:a16="http://schemas.microsoft.com/office/drawing/2014/main" id="{13A7FB16-8720-1A77-B982-2CAAC4C48770}"/>
              </a:ext>
            </a:extLst>
          </p:cNvPr>
          <p:cNvSpPr txBox="1"/>
          <p:nvPr/>
        </p:nvSpPr>
        <p:spPr>
          <a:xfrm>
            <a:off x="4719196" y="181676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カメラレンズの歪み補正</a:t>
            </a:r>
            <a:endParaRPr lang="en-US" altLang="ja-JP" sz="2000" b="1" dirty="0">
              <a:solidFill>
                <a:schemeClr val="tx1">
                  <a:lumMod val="75000"/>
                  <a:lumOff val="25000"/>
                </a:schemeClr>
              </a:solidFill>
              <a:latin typeface="+mn-ea"/>
            </a:endParaRPr>
          </a:p>
        </p:txBody>
      </p:sp>
      <p:sp>
        <p:nvSpPr>
          <p:cNvPr id="5" name="正方形/長方形 4">
            <a:hlinkClick r:id="rId18" action="ppaction://hlinksldjump"/>
            <a:extLst>
              <a:ext uri="{FF2B5EF4-FFF2-40B4-BE49-F238E27FC236}">
                <a16:creationId xmlns:a16="http://schemas.microsoft.com/office/drawing/2014/main" id="{99E93FDA-F73A-0DF1-E1BA-3D5AD754B182}"/>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hlinkClick r:id="rId16" action="ppaction://hlinksldjump"/>
            <a:extLst>
              <a:ext uri="{FF2B5EF4-FFF2-40B4-BE49-F238E27FC236}">
                <a16:creationId xmlns:a16="http://schemas.microsoft.com/office/drawing/2014/main" id="{C625F26E-0CC6-D29E-1D32-391DEA0BB334}"/>
              </a:ext>
            </a:extLst>
          </p:cNvPr>
          <p:cNvSpPr txBox="1"/>
          <p:nvPr/>
        </p:nvSpPr>
        <p:spPr>
          <a:xfrm>
            <a:off x="4706496" y="338217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システム処理時間</a:t>
            </a:r>
            <a:endParaRPr lang="en-US" altLang="ja-JP" sz="2000" b="1" dirty="0">
              <a:solidFill>
                <a:schemeClr val="tx1">
                  <a:lumMod val="75000"/>
                  <a:lumOff val="25000"/>
                </a:schemeClr>
              </a:solidFill>
              <a:latin typeface="+mn-ea"/>
            </a:endParaRPr>
          </a:p>
        </p:txBody>
      </p:sp>
    </p:spTree>
    <p:extLst>
      <p:ext uri="{BB962C8B-B14F-4D97-AF65-F5344CB8AC3E}">
        <p14:creationId xmlns:p14="http://schemas.microsoft.com/office/powerpoint/2010/main" val="248346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
        <p:nvSpPr>
          <p:cNvPr id="5" name="正方形/長方形 4">
            <a:hlinkClick r:id="rId8" action="ppaction://hlinksldjump"/>
            <a:extLst>
              <a:ext uri="{FF2B5EF4-FFF2-40B4-BE49-F238E27FC236}">
                <a16:creationId xmlns:a16="http://schemas.microsoft.com/office/drawing/2014/main" id="{7BE36A86-D72F-5E76-62BE-48DF55223A5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カメラレンズの歪み補正</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
        <p:nvSpPr>
          <p:cNvPr id="5" name="正方形/長方形 4">
            <a:hlinkClick r:id="rId5" action="ppaction://hlinksldjump"/>
            <a:extLst>
              <a:ext uri="{FF2B5EF4-FFF2-40B4-BE49-F238E27FC236}">
                <a16:creationId xmlns:a16="http://schemas.microsoft.com/office/drawing/2014/main" id="{DB4514E1-7E9D-309B-EA7E-E14219FE96D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27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dirty="0">
                <a:solidFill>
                  <a:schemeClr val="tx1">
                    <a:lumMod val="75000"/>
                    <a:lumOff val="25000"/>
                  </a:schemeClr>
                </a:solidFill>
              </a:rPr>
              <a:t>全ての既知点が</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7" name="正方形/長方形 6">
            <a:hlinkClick r:id="rId19" action="ppaction://hlinksldjump"/>
            <a:extLst>
              <a:ext uri="{FF2B5EF4-FFF2-40B4-BE49-F238E27FC236}">
                <a16:creationId xmlns:a16="http://schemas.microsoft.com/office/drawing/2014/main" id="{C43DA003-B275-0C2D-F9B8-64A0F37511A6}"/>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89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020588"/>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xmlns="">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020588"/>
              </a:xfrm>
              <a:prstGeom prst="rect">
                <a:avLst/>
              </a:prstGeom>
              <a:blipFill>
                <a:blip r:embed="rId2"/>
                <a:stretch>
                  <a:fillRect l="-1724" t="-1821" b="-2731"/>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
        <p:nvSpPr>
          <p:cNvPr id="6" name="正方形/長方形 5">
            <a:hlinkClick r:id="rId4" action="ppaction://hlinksldjump"/>
            <a:extLst>
              <a:ext uri="{FF2B5EF4-FFF2-40B4-BE49-F238E27FC236}">
                <a16:creationId xmlns:a16="http://schemas.microsoft.com/office/drawing/2014/main" id="{E83DEB2F-11BB-5C44-656D-EB50F5F9EE9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124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454886"/>
            <a:ext cx="803425" cy="461665"/>
          </a:xfrm>
          <a:prstGeom prst="rect">
            <a:avLst/>
          </a:prstGeom>
          <a:noFill/>
        </p:spPr>
        <p:txBody>
          <a:bodyPr wrap="none" rtlCol="0">
            <a:spAutoFit/>
          </a:bodyPr>
          <a:lstStyle/>
          <a:p>
            <a:r>
              <a:rPr kumimoji="1" lang="ja-JP" altLang="en-US" sz="2400" b="1" dirty="0">
                <a:solidFill>
                  <a:srgbClr val="FF9933"/>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378454"/>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複雑なコマンドを手入力</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ctr"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5065542" y="5720159"/>
            <a:ext cx="3567002"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跳躍時に位置の推定が不可能</a:t>
            </a:r>
            <a:endParaRPr lang="en-US" altLang="ja-JP" sz="2000" b="1" dirty="0">
              <a:solidFill>
                <a:schemeClr val="tx1">
                  <a:lumMod val="75000"/>
                  <a:lumOff val="25000"/>
                </a:schemeClr>
              </a:solidFill>
              <a:latin typeface="+mn-ea"/>
            </a:endParaRPr>
          </a:p>
        </p:txBody>
      </p:sp>
      <p:sp>
        <p:nvSpPr>
          <p:cNvPr id="5" name="正方形/長方形 4">
            <a:hlinkClick r:id="rId5" action="ppaction://hlinksldjump"/>
            <a:extLst>
              <a:ext uri="{FF2B5EF4-FFF2-40B4-BE49-F238E27FC236}">
                <a16:creationId xmlns:a16="http://schemas.microsoft.com/office/drawing/2014/main" id="{1BD9C5A5-437D-7EB9-76B2-57517B1860D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372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hlinkClick r:id="rId3" action="ppaction://hlinksldjump"/>
            <a:extLst>
              <a:ext uri="{FF2B5EF4-FFF2-40B4-BE49-F238E27FC236}">
                <a16:creationId xmlns:a16="http://schemas.microsoft.com/office/drawing/2014/main" id="{FAD5510A-CAD6-BB48-C335-67AD10CCCA6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36C912C-D5E0-9EA0-42B1-DEC1DDD03FAB}"/>
              </a:ext>
            </a:extLst>
          </p:cNvPr>
          <p:cNvSpPr txBox="1"/>
          <p:nvPr/>
        </p:nvSpPr>
        <p:spPr>
          <a:xfrm>
            <a:off x="6912828" y="5689931"/>
            <a:ext cx="1723549"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コースチャート</a:t>
            </a:r>
          </a:p>
        </p:txBody>
      </p:sp>
    </p:spTree>
    <p:extLst>
      <p:ext uri="{BB962C8B-B14F-4D97-AF65-F5344CB8AC3E}">
        <p14:creationId xmlns:p14="http://schemas.microsoft.com/office/powerpoint/2010/main" val="283171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F44BF-B485-4AD4-6D03-B1380BBFE34A}"/>
              </a:ext>
            </a:extLst>
          </p:cNvPr>
          <p:cNvSpPr>
            <a:spLocks noGrp="1"/>
          </p:cNvSpPr>
          <p:nvPr>
            <p:ph type="title"/>
          </p:nvPr>
        </p:nvSpPr>
        <p:spPr/>
        <p:txBody>
          <a:bodyPr/>
          <a:lstStyle/>
          <a:p>
            <a:r>
              <a:rPr kumimoji="1" lang="ja-JP" altLang="en-US" dirty="0"/>
              <a:t>先行研究との推定結果の比較</a:t>
            </a:r>
          </a:p>
        </p:txBody>
      </p:sp>
      <p:sp>
        <p:nvSpPr>
          <p:cNvPr id="3" name="日付プレースホルダー 2">
            <a:extLst>
              <a:ext uri="{FF2B5EF4-FFF2-40B4-BE49-F238E27FC236}">
                <a16:creationId xmlns:a16="http://schemas.microsoft.com/office/drawing/2014/main" id="{05C8DF82-4C8F-21F4-5155-98CB575ACEFD}"/>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3DDA149D-8756-6A17-CD60-D65F8F7E24D0}"/>
              </a:ext>
            </a:extLst>
          </p:cNvPr>
          <p:cNvSpPr>
            <a:spLocks noGrp="1"/>
          </p:cNvSpPr>
          <p:nvPr>
            <p:ph type="sldNum" sz="quarter" idx="12"/>
          </p:nvPr>
        </p:nvSpPr>
        <p:spPr/>
        <p:txBody>
          <a:bodyPr/>
          <a:lstStyle/>
          <a:p>
            <a:fld id="{E2856846-1EF8-4374-B523-FE9A680A5F89}" type="slidenum">
              <a:rPr kumimoji="1" lang="ja-JP" altLang="en-US" smtClean="0"/>
              <a:t>21</a:t>
            </a:fld>
            <a:endParaRPr kumimoji="1" lang="ja-JP" altLang="en-US"/>
          </a:p>
        </p:txBody>
      </p:sp>
      <p:grpSp>
        <p:nvGrpSpPr>
          <p:cNvPr id="11" name="グループ化 10">
            <a:extLst>
              <a:ext uri="{FF2B5EF4-FFF2-40B4-BE49-F238E27FC236}">
                <a16:creationId xmlns:a16="http://schemas.microsoft.com/office/drawing/2014/main" id="{FFC6FFE6-FB15-05E5-76F6-D78162E7AAFD}"/>
              </a:ext>
            </a:extLst>
          </p:cNvPr>
          <p:cNvGrpSpPr/>
          <p:nvPr/>
        </p:nvGrpSpPr>
        <p:grpSpPr>
          <a:xfrm>
            <a:off x="188089" y="1372053"/>
            <a:ext cx="3429001" cy="2139560"/>
            <a:chOff x="188089" y="1119850"/>
            <a:chExt cx="3429001" cy="2139560"/>
          </a:xfrm>
        </p:grpSpPr>
        <p:pic>
          <p:nvPicPr>
            <p:cNvPr id="6" name="図 5">
              <a:extLst>
                <a:ext uri="{FF2B5EF4-FFF2-40B4-BE49-F238E27FC236}">
                  <a16:creationId xmlns:a16="http://schemas.microsoft.com/office/drawing/2014/main" id="{F95AF649-4F72-4A4B-F274-60C4055773B0}"/>
                </a:ext>
              </a:extLst>
            </p:cNvPr>
            <p:cNvPicPr>
              <a:picLocks noChangeAspect="1"/>
            </p:cNvPicPr>
            <p:nvPr/>
          </p:nvPicPr>
          <p:blipFill>
            <a:blip r:embed="rId2"/>
            <a:stretch>
              <a:fillRect/>
            </a:stretch>
          </p:blipFill>
          <p:spPr>
            <a:xfrm rot="5400000">
              <a:off x="832810" y="475129"/>
              <a:ext cx="2139560" cy="3429001"/>
            </a:xfrm>
            <a:prstGeom prst="rect">
              <a:avLst/>
            </a:prstGeom>
          </p:spPr>
        </p:pic>
        <p:sp>
          <p:nvSpPr>
            <p:cNvPr id="9" name="楕円 8">
              <a:extLst>
                <a:ext uri="{FF2B5EF4-FFF2-40B4-BE49-F238E27FC236}">
                  <a16:creationId xmlns:a16="http://schemas.microsoft.com/office/drawing/2014/main" id="{0916C53A-7F66-2A14-E289-7F922494609E}"/>
                </a:ext>
              </a:extLst>
            </p:cNvPr>
            <p:cNvSpPr/>
            <p:nvPr/>
          </p:nvSpPr>
          <p:spPr>
            <a:xfrm>
              <a:off x="1223433" y="2722642"/>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4B08685C-154B-3E41-2B0F-ECC3E38FDA60}"/>
              </a:ext>
            </a:extLst>
          </p:cNvPr>
          <p:cNvGrpSpPr/>
          <p:nvPr/>
        </p:nvGrpSpPr>
        <p:grpSpPr>
          <a:xfrm>
            <a:off x="221422" y="3871573"/>
            <a:ext cx="3425574" cy="2139561"/>
            <a:chOff x="191517" y="3598590"/>
            <a:chExt cx="3425574" cy="2139561"/>
          </a:xfrm>
        </p:grpSpPr>
        <p:pic>
          <p:nvPicPr>
            <p:cNvPr id="8" name="図 7">
              <a:extLst>
                <a:ext uri="{FF2B5EF4-FFF2-40B4-BE49-F238E27FC236}">
                  <a16:creationId xmlns:a16="http://schemas.microsoft.com/office/drawing/2014/main" id="{90529A5E-6A37-7182-88E1-5F4B3F6D84B9}"/>
                </a:ext>
              </a:extLst>
            </p:cNvPr>
            <p:cNvPicPr>
              <a:picLocks noChangeAspect="1"/>
            </p:cNvPicPr>
            <p:nvPr/>
          </p:nvPicPr>
          <p:blipFill>
            <a:blip r:embed="rId3"/>
            <a:stretch>
              <a:fillRect/>
            </a:stretch>
          </p:blipFill>
          <p:spPr>
            <a:xfrm rot="5400000">
              <a:off x="834523" y="2955584"/>
              <a:ext cx="2139561" cy="3425574"/>
            </a:xfrm>
            <a:prstGeom prst="rect">
              <a:avLst/>
            </a:prstGeom>
          </p:spPr>
        </p:pic>
        <p:sp>
          <p:nvSpPr>
            <p:cNvPr id="10" name="楕円 9">
              <a:extLst>
                <a:ext uri="{FF2B5EF4-FFF2-40B4-BE49-F238E27FC236}">
                  <a16:creationId xmlns:a16="http://schemas.microsoft.com/office/drawing/2014/main" id="{0822D077-9429-D895-94C1-99EC03BF3A00}"/>
                </a:ext>
              </a:extLst>
            </p:cNvPr>
            <p:cNvSpPr/>
            <p:nvPr/>
          </p:nvSpPr>
          <p:spPr>
            <a:xfrm>
              <a:off x="1779693" y="5321908"/>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C16516A-842C-A8E2-3643-72932DC9100D}"/>
              </a:ext>
            </a:extLst>
          </p:cNvPr>
          <p:cNvSpPr txBox="1"/>
          <p:nvPr/>
        </p:nvSpPr>
        <p:spPr>
          <a:xfrm>
            <a:off x="1345386" y="3502241"/>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15" name="テキスト ボックス 14">
            <a:extLst>
              <a:ext uri="{FF2B5EF4-FFF2-40B4-BE49-F238E27FC236}">
                <a16:creationId xmlns:a16="http://schemas.microsoft.com/office/drawing/2014/main" id="{9219AAFF-E2CD-8E01-4529-26848B04FC4C}"/>
              </a:ext>
            </a:extLst>
          </p:cNvPr>
          <p:cNvSpPr txBox="1"/>
          <p:nvPr/>
        </p:nvSpPr>
        <p:spPr>
          <a:xfrm>
            <a:off x="912135" y="5985386"/>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pic>
        <p:nvPicPr>
          <p:cNvPr id="19" name="図 18">
            <a:extLst>
              <a:ext uri="{FF2B5EF4-FFF2-40B4-BE49-F238E27FC236}">
                <a16:creationId xmlns:a16="http://schemas.microsoft.com/office/drawing/2014/main" id="{748E6910-3619-6529-78AD-E316F5376345}"/>
              </a:ext>
            </a:extLst>
          </p:cNvPr>
          <p:cNvPicPr>
            <a:picLocks noChangeAspect="1"/>
          </p:cNvPicPr>
          <p:nvPr/>
        </p:nvPicPr>
        <p:blipFill>
          <a:blip r:embed="rId4"/>
          <a:stretch>
            <a:fillRect/>
          </a:stretch>
        </p:blipFill>
        <p:spPr>
          <a:xfrm>
            <a:off x="4819456" y="3871573"/>
            <a:ext cx="3503368" cy="2157957"/>
          </a:xfrm>
          <a:prstGeom prst="rect">
            <a:avLst/>
          </a:prstGeom>
        </p:spPr>
      </p:pic>
      <p:grpSp>
        <p:nvGrpSpPr>
          <p:cNvPr id="22" name="グループ化 21">
            <a:extLst>
              <a:ext uri="{FF2B5EF4-FFF2-40B4-BE49-F238E27FC236}">
                <a16:creationId xmlns:a16="http://schemas.microsoft.com/office/drawing/2014/main" id="{23B71CA3-E0E7-752E-3098-5CBD4FA3225F}"/>
              </a:ext>
            </a:extLst>
          </p:cNvPr>
          <p:cNvGrpSpPr/>
          <p:nvPr/>
        </p:nvGrpSpPr>
        <p:grpSpPr>
          <a:xfrm>
            <a:off x="4819455" y="1290438"/>
            <a:ext cx="3503369" cy="2221175"/>
            <a:chOff x="4819455" y="1372052"/>
            <a:chExt cx="3503369" cy="2221175"/>
          </a:xfrm>
        </p:grpSpPr>
        <p:pic>
          <p:nvPicPr>
            <p:cNvPr id="17" name="図 16">
              <a:extLst>
                <a:ext uri="{FF2B5EF4-FFF2-40B4-BE49-F238E27FC236}">
                  <a16:creationId xmlns:a16="http://schemas.microsoft.com/office/drawing/2014/main" id="{21F76AC2-AF5A-C6DB-6DCB-7734709C67C0}"/>
                </a:ext>
              </a:extLst>
            </p:cNvPr>
            <p:cNvPicPr>
              <a:picLocks noChangeAspect="1"/>
            </p:cNvPicPr>
            <p:nvPr/>
          </p:nvPicPr>
          <p:blipFill>
            <a:blip r:embed="rId5"/>
            <a:stretch>
              <a:fillRect/>
            </a:stretch>
          </p:blipFill>
          <p:spPr>
            <a:xfrm>
              <a:off x="4819455" y="1372052"/>
              <a:ext cx="3503369" cy="2130189"/>
            </a:xfrm>
            <a:prstGeom prst="rect">
              <a:avLst/>
            </a:prstGeom>
          </p:spPr>
        </p:pic>
        <p:sp>
          <p:nvSpPr>
            <p:cNvPr id="20" name="楕円 19">
              <a:extLst>
                <a:ext uri="{FF2B5EF4-FFF2-40B4-BE49-F238E27FC236}">
                  <a16:creationId xmlns:a16="http://schemas.microsoft.com/office/drawing/2014/main" id="{04EC6850-C101-2F5F-64E0-F543E67FFB95}"/>
                </a:ext>
              </a:extLst>
            </p:cNvPr>
            <p:cNvSpPr/>
            <p:nvPr/>
          </p:nvSpPr>
          <p:spPr>
            <a:xfrm>
              <a:off x="6612889" y="3223895"/>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FDD91E3B-238F-51FA-F418-BB481EC1ED4C}"/>
              </a:ext>
            </a:extLst>
          </p:cNvPr>
          <p:cNvSpPr/>
          <p:nvPr/>
        </p:nvSpPr>
        <p:spPr>
          <a:xfrm>
            <a:off x="6636600" y="5616054"/>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F24DE06-9DFE-A401-997C-1245390E91E5}"/>
              </a:ext>
            </a:extLst>
          </p:cNvPr>
          <p:cNvSpPr txBox="1"/>
          <p:nvPr/>
        </p:nvSpPr>
        <p:spPr>
          <a:xfrm>
            <a:off x="6246185" y="3511613"/>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24" name="テキスト ボックス 23">
            <a:extLst>
              <a:ext uri="{FF2B5EF4-FFF2-40B4-BE49-F238E27FC236}">
                <a16:creationId xmlns:a16="http://schemas.microsoft.com/office/drawing/2014/main" id="{36FB14CA-DF75-D136-F495-29F5494DF8BD}"/>
              </a:ext>
            </a:extLst>
          </p:cNvPr>
          <p:cNvSpPr txBox="1"/>
          <p:nvPr/>
        </p:nvSpPr>
        <p:spPr>
          <a:xfrm>
            <a:off x="5805025" y="5976721"/>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sp>
        <p:nvSpPr>
          <p:cNvPr id="25" name="テキスト ボックス 24">
            <a:extLst>
              <a:ext uri="{FF2B5EF4-FFF2-40B4-BE49-F238E27FC236}">
                <a16:creationId xmlns:a16="http://schemas.microsoft.com/office/drawing/2014/main" id="{6CA3C06B-290D-4BE2-9B65-B43163ABB5BA}"/>
              </a:ext>
            </a:extLst>
          </p:cNvPr>
          <p:cNvSpPr txBox="1"/>
          <p:nvPr/>
        </p:nvSpPr>
        <p:spPr>
          <a:xfrm>
            <a:off x="188089" y="903685"/>
            <a:ext cx="1422184"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先行研究</a:t>
            </a:r>
          </a:p>
        </p:txBody>
      </p:sp>
      <p:sp>
        <p:nvSpPr>
          <p:cNvPr id="27" name="テキスト ボックス 26">
            <a:extLst>
              <a:ext uri="{FF2B5EF4-FFF2-40B4-BE49-F238E27FC236}">
                <a16:creationId xmlns:a16="http://schemas.microsoft.com/office/drawing/2014/main" id="{D51943A5-5268-1CD4-F59A-B3C0B1E0AFC9}"/>
              </a:ext>
            </a:extLst>
          </p:cNvPr>
          <p:cNvSpPr txBox="1"/>
          <p:nvPr/>
        </p:nvSpPr>
        <p:spPr>
          <a:xfrm>
            <a:off x="4875335" y="903685"/>
            <a:ext cx="111280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本研究</a:t>
            </a:r>
          </a:p>
        </p:txBody>
      </p:sp>
      <p:sp>
        <p:nvSpPr>
          <p:cNvPr id="5" name="正方形/長方形 4">
            <a:hlinkClick r:id="rId6" action="ppaction://hlinksldjump"/>
            <a:extLst>
              <a:ext uri="{FF2B5EF4-FFF2-40B4-BE49-F238E27FC236}">
                <a16:creationId xmlns:a16="http://schemas.microsoft.com/office/drawing/2014/main" id="{C4B82020-32A4-7A38-4539-EF842E154EE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327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75000"/>
                    <a:lumOff val="25000"/>
                  </a:schemeClr>
                </a:solidFill>
                <a:latin typeface="+mn-ea"/>
              </a:rPr>
              <a:t>①複数台のカメラでコートの撮影</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➁カメラキャリブレーション</a:t>
            </a:r>
            <a:endParaRPr lang="en-US" altLang="ja-JP" sz="2400" b="1" i="0" dirty="0">
              <a:solidFill>
                <a:schemeClr val="tx1">
                  <a:lumMod val="75000"/>
                  <a:lumOff val="25000"/>
                </a:schemeClr>
              </a:solidFill>
              <a:effectLst/>
              <a:latin typeface="+mn-ea"/>
            </a:endParaRPr>
          </a:p>
          <a:p>
            <a:pPr algn="l" rtl="0" fontAlgn="base">
              <a:lnSpc>
                <a:spcPct val="200000"/>
              </a:lnSpc>
            </a:pPr>
            <a:r>
              <a:rPr lang="ja-JP" altLang="en-US" sz="2400" b="1" dirty="0">
                <a:solidFill>
                  <a:schemeClr val="tx1">
                    <a:lumMod val="75000"/>
                    <a:lumOff val="25000"/>
                  </a:schemeClr>
                </a:solidFill>
                <a:latin typeface="+mn-ea"/>
              </a:rPr>
              <a:t>③</a:t>
            </a:r>
            <a:r>
              <a:rPr lang="en-US" altLang="ja-JP" sz="2400" b="1" dirty="0">
                <a:solidFill>
                  <a:schemeClr val="tx1">
                    <a:lumMod val="75000"/>
                    <a:lumOff val="25000"/>
                  </a:schemeClr>
                </a:solidFill>
                <a:latin typeface="+mn-ea"/>
              </a:rPr>
              <a:t>AlphaPose</a:t>
            </a:r>
            <a:r>
              <a:rPr lang="ja-JP" altLang="en-US" sz="2400" b="1" dirty="0">
                <a:solidFill>
                  <a:schemeClr val="tx1">
                    <a:lumMod val="75000"/>
                    <a:lumOff val="25000"/>
                  </a:schemeClr>
                </a:solidFill>
                <a:latin typeface="+mn-ea"/>
              </a:rPr>
              <a:t>による選手の姿勢推定</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④</a:t>
            </a:r>
            <a:r>
              <a:rPr lang="ja-JP" altLang="en-US" sz="2400" b="1" dirty="0">
                <a:solidFill>
                  <a:schemeClr val="tx1">
                    <a:lumMod val="75000"/>
                    <a:lumOff val="25000"/>
                  </a:schemeClr>
                </a:solidFill>
                <a:latin typeface="+mn-ea"/>
              </a:rPr>
              <a:t>映像間の選手の対応付け</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dirty="0">
                <a:solidFill>
                  <a:schemeClr val="tx1">
                    <a:lumMod val="75000"/>
                    <a:lumOff val="25000"/>
                  </a:schemeClr>
                </a:solidFill>
                <a:latin typeface="+mn-ea"/>
              </a:rPr>
              <a:t>⑤選手の</a:t>
            </a:r>
            <a:r>
              <a:rPr lang="en-US" altLang="ja-JP" sz="2400" b="1" dirty="0">
                <a:solidFill>
                  <a:schemeClr val="tx1">
                    <a:lumMod val="75000"/>
                    <a:lumOff val="25000"/>
                  </a:schemeClr>
                </a:solidFill>
                <a:latin typeface="+mn-ea"/>
              </a:rPr>
              <a:t>3</a:t>
            </a:r>
            <a:r>
              <a:rPr lang="ja-JP" altLang="en-US" sz="2400" b="1" dirty="0">
                <a:solidFill>
                  <a:schemeClr val="tx1">
                    <a:lumMod val="75000"/>
                    <a:lumOff val="25000"/>
                  </a:schemeClr>
                </a:solidFill>
                <a:latin typeface="+mn-ea"/>
              </a:rPr>
              <a:t>次元位置推定</a:t>
            </a:r>
            <a:endParaRPr lang="en-US" altLang="ja-JP" sz="2400" b="1" i="0" dirty="0">
              <a:solidFill>
                <a:schemeClr val="tx1">
                  <a:lumMod val="75000"/>
                  <a:lumOff val="2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F56EB227-134A-3137-0093-23627F50050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7" y="4321510"/>
            <a:ext cx="4110149" cy="1077218"/>
          </a:xfrm>
          <a:prstGeom prst="rect">
            <a:avLst/>
          </a:prstGeom>
          <a:noFill/>
        </p:spPr>
        <p:txBody>
          <a:bodyPr wrap="squar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複数台のカメラで同時に撮影する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撮影中はカメラを動かさない</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
        <p:nvSpPr>
          <p:cNvPr id="7" name="正方形/長方形 6">
            <a:hlinkClick r:id="rId6" action="ppaction://hlinksldjump"/>
            <a:extLst>
              <a:ext uri="{FF2B5EF4-FFF2-40B4-BE49-F238E27FC236}">
                <a16:creationId xmlns:a16="http://schemas.microsoft.com/office/drawing/2014/main" id="{FBE1B8CC-8822-E25F-FA60-A873D711823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
        <p:nvSpPr>
          <p:cNvPr id="9" name="正方形/長方形 8">
            <a:hlinkClick r:id="rId5" action="ppaction://hlinksldjump"/>
            <a:extLst>
              <a:ext uri="{FF2B5EF4-FFF2-40B4-BE49-F238E27FC236}">
                <a16:creationId xmlns:a16="http://schemas.microsoft.com/office/drawing/2014/main" id="{BEA4261E-C6BC-DC96-E1B7-AA0B3E116EA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
        <p:nvSpPr>
          <p:cNvPr id="8" name="正方形/長方形 7">
            <a:hlinkClick r:id="rId4" action="ppaction://hlinksldjump"/>
            <a:extLst>
              <a:ext uri="{FF2B5EF4-FFF2-40B4-BE49-F238E27FC236}">
                <a16:creationId xmlns:a16="http://schemas.microsoft.com/office/drawing/2014/main" id="{283264F4-9DF1-52D5-AB77-F04B82CE1A6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映像ごとに選手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a:solidFill>
                  <a:schemeClr val="tx1">
                    <a:lumMod val="75000"/>
                    <a:lumOff val="25000"/>
                  </a:schemeClr>
                </a:solidFill>
              </a:rPr>
              <a:t>映像の初めのフレームに</a:t>
            </a:r>
            <a:r>
              <a:rPr kumimoji="1" lang="ja-JP" altLang="en-US" sz="2400" b="1" dirty="0">
                <a:solidFill>
                  <a:schemeClr val="tx1">
                    <a:lumMod val="75000"/>
                    <a:lumOff val="25000"/>
                  </a:schemeClr>
                </a:solidFill>
              </a:rPr>
              <a:t>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
        <p:nvSpPr>
          <p:cNvPr id="8" name="正方形/長方形 7">
            <a:hlinkClick r:id="rId5" action="ppaction://hlinksldjump"/>
            <a:extLst>
              <a:ext uri="{FF2B5EF4-FFF2-40B4-BE49-F238E27FC236}">
                <a16:creationId xmlns:a16="http://schemas.microsoft.com/office/drawing/2014/main" id="{B56DEC9F-56DF-D12D-C504-0721FA294F0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3974" y="2487834"/>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カメラ座標系がカメラごとに存在する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22394" y="3169413"/>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23231" y="3252418"/>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正方形/長方形 6">
            <a:hlinkClick r:id="rId11" action="ppaction://hlinksldjump"/>
            <a:extLst>
              <a:ext uri="{FF2B5EF4-FFF2-40B4-BE49-F238E27FC236}">
                <a16:creationId xmlns:a16="http://schemas.microsoft.com/office/drawing/2014/main" id="{A58248EB-9000-1A86-2D4D-E7930F2485F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248850" y="4124152"/>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632798" y="4277394"/>
              <a:ext cx="360" cy="360"/>
            </p14:xfrm>
          </p:contentPart>
        </mc:Choice>
        <mc:Fallback xmlns="">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601118" y="4245714"/>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470952" y="3477610"/>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633158" y="4268709"/>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613052" y="3932944"/>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310317" y="3964253"/>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6083850" y="433292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995997" y="3747509"/>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C16C9993-8781-809B-A4BD-CA5045F3425B}"/>
              </a:ext>
            </a:extLst>
          </p:cNvPr>
          <p:cNvSpPr txBox="1"/>
          <p:nvPr/>
        </p:nvSpPr>
        <p:spPr>
          <a:xfrm>
            <a:off x="2893501" y="3035350"/>
            <a:ext cx="428323"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正方形/長方形 12">
            <a:hlinkClick r:id="rId12" action="ppaction://hlinksldjump"/>
            <a:extLst>
              <a:ext uri="{FF2B5EF4-FFF2-40B4-BE49-F238E27FC236}">
                <a16:creationId xmlns:a16="http://schemas.microsoft.com/office/drawing/2014/main" id="{49DCA5A0-C1FF-A114-C94B-6DB76A4C3248}"/>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3960</TotalTime>
  <Words>2454</Words>
  <Application>Microsoft Office PowerPoint</Application>
  <PresentationFormat>画面に合わせる (4:3)</PresentationFormat>
  <Paragraphs>320</Paragraphs>
  <Slides>21</Slides>
  <Notes>14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21</vt:i4>
      </vt:variant>
    </vt:vector>
  </HeadingPairs>
  <TitlesOfParts>
    <vt:vector size="30"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目次</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lpstr>先行研究との推定結果の比較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Sano Yuma</cp:lastModifiedBy>
  <cp:revision>425</cp:revision>
  <cp:lastPrinted>2020-01-20T20:32:45Z</cp:lastPrinted>
  <dcterms:created xsi:type="dcterms:W3CDTF">2020-01-04T21:19:10Z</dcterms:created>
  <dcterms:modified xsi:type="dcterms:W3CDTF">2023-01-31T14:10:51Z</dcterms:modified>
</cp:coreProperties>
</file>